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3" r:id="rId8"/>
    <p:sldId id="264" r:id="rId9"/>
    <p:sldId id="260"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706" autoAdjust="0"/>
  </p:normalViewPr>
  <p:slideViewPr>
    <p:cSldViewPr>
      <p:cViewPr varScale="1">
        <p:scale>
          <a:sx n="105" d="100"/>
          <a:sy n="105" d="100"/>
        </p:scale>
        <p:origin x="-14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78267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2267678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279410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2699169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87903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104122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3049126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374536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8824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270579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EAAA578-9158-43FE-9182-660377A4FDBB}" type="datetimeFigureOut">
              <a:rPr lang="de-DE" smtClean="0"/>
              <a:pPr/>
              <a:t>27.05.2014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2B861A0-E876-43DE-B57E-714FE5B3010B}" type="slidenum">
              <a:rPr lang="de-DE" smtClean="0"/>
              <a:pPr/>
              <a:t>‹Nr.›</a:t>
            </a:fld>
            <a:endParaRPr lang="de-DE"/>
          </a:p>
        </p:txBody>
      </p:sp>
    </p:spTree>
    <p:extLst>
      <p:ext uri="{BB962C8B-B14F-4D97-AF65-F5344CB8AC3E}">
        <p14:creationId xmlns:p14="http://schemas.microsoft.com/office/powerpoint/2010/main" val="2254074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AA578-9158-43FE-9182-660377A4FDBB}" type="datetimeFigureOut">
              <a:rPr lang="de-DE" smtClean="0"/>
              <a:pPr/>
              <a:t>27.05.2014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861A0-E876-43DE-B57E-714FE5B3010B}" type="slidenum">
              <a:rPr lang="de-DE" smtClean="0"/>
              <a:pPr/>
              <a:t>‹Nr.›</a:t>
            </a:fld>
            <a:endParaRPr lang="de-DE"/>
          </a:p>
        </p:txBody>
      </p:sp>
    </p:spTree>
    <p:extLst>
      <p:ext uri="{BB962C8B-B14F-4D97-AF65-F5344CB8AC3E}">
        <p14:creationId xmlns:p14="http://schemas.microsoft.com/office/powerpoint/2010/main" val="73308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b="1" smtClean="0"/>
              <a:t> </a:t>
            </a:r>
            <a:endParaRPr lang="de-DE"/>
          </a:p>
        </p:txBody>
      </p:sp>
      <p:sp>
        <p:nvSpPr>
          <p:cNvPr id="4" name="Inhaltsplatzhalter 3"/>
          <p:cNvSpPr>
            <a:spLocks noGrp="1"/>
          </p:cNvSpPr>
          <p:nvPr>
            <p:ph idx="1"/>
          </p:nvPr>
        </p:nvSpPr>
        <p:spPr>
          <a:xfrm>
            <a:off x="457200" y="1000108"/>
            <a:ext cx="8229600" cy="5126055"/>
          </a:xfrm>
        </p:spPr>
        <p:txBody>
          <a:bodyPr>
            <a:normAutofit fontScale="55000" lnSpcReduction="20000"/>
          </a:bodyPr>
          <a:lstStyle/>
          <a:p>
            <a:endParaRPr lang="de-DE" smtClean="0"/>
          </a:p>
          <a:p>
            <a:pPr marL="0">
              <a:buNone/>
            </a:pPr>
            <a:r>
              <a:rPr lang="de-DE" sz="3600" b="1" smtClean="0"/>
              <a:t>Der Leitfaden der Stadt Hamburg zur naturnahen, ökologisch orientierten Pflege- und Entwicklung öffentlicher Grünanlagen gibt folgende Definition zum Begriff „ökologisch orientiert“:</a:t>
            </a:r>
            <a:r>
              <a:rPr lang="de-DE" smtClean="0"/>
              <a:t/>
            </a:r>
            <a:br>
              <a:rPr lang="de-DE" smtClean="0"/>
            </a:br>
            <a:endParaRPr lang="de-DE" sz="3300" smtClean="0"/>
          </a:p>
          <a:p>
            <a:pPr>
              <a:buNone/>
            </a:pPr>
            <a:r>
              <a:rPr lang="de-DE" sz="3300" b="1" smtClean="0"/>
              <a:t> </a:t>
            </a:r>
            <a:endParaRPr lang="de-DE" sz="3300" smtClean="0"/>
          </a:p>
          <a:p>
            <a:pPr>
              <a:buNone/>
            </a:pPr>
            <a:r>
              <a:rPr lang="de-DE" sz="3300" smtClean="0"/>
              <a:t> </a:t>
            </a:r>
          </a:p>
          <a:p>
            <a:pPr>
              <a:buNone/>
            </a:pPr>
            <a:r>
              <a:rPr lang="de-DE" smtClean="0"/>
              <a:t>„Ökologie ist ursprünglich eine wertungsfreie Wissenschaft, nämlich die Lehre vom Naturhaushalt und ihrer Einflussfaktoren. Im allgemeinen Sprachgebrauch wird ökologisch heute jedoch synonym mit umweltgerecht oder nachhaltig durchaus wertend gebraucht. </a:t>
            </a:r>
          </a:p>
          <a:p>
            <a:pPr>
              <a:buNone/>
            </a:pPr>
            <a:r>
              <a:rPr lang="de-DE" smtClean="0"/>
              <a:t> </a:t>
            </a:r>
          </a:p>
          <a:p>
            <a:pPr>
              <a:buNone/>
            </a:pPr>
            <a:r>
              <a:rPr lang="de-DE" smtClean="0"/>
              <a:t>Auch bei stärkerer Berücksichtigung von Natur- und Umweltschutzzielen bei der Pflege und Gestaltung öffentlicher Grünanlagen ist zu beachten, dass ihre Hauptfunktion die Erholungsnutzung ist, der sich alle andere Belange unterzuordnen haben. Neben Natur- und Umweltschutz können bei der Gestaltung und Pflege öffentlicher Grünanlagen auch Denkmalschutzaspekte betroffen sein, die ebenso wie beim Naturschutz in einem entsprechenden Fachgesetz geregelt sind.“</a:t>
            </a:r>
          </a:p>
          <a:p>
            <a:pPr>
              <a:buNone/>
            </a:pPr>
            <a:r>
              <a:rPr lang="de-DE" b="1" smtClean="0"/>
              <a:t> </a:t>
            </a:r>
            <a:endParaRPr lang="de-DE" smtClean="0"/>
          </a:p>
          <a:p>
            <a:pPr>
              <a:buNone/>
            </a:pPr>
            <a:r>
              <a:rPr lang="de-DE" b="1" smtClean="0"/>
              <a:t> </a:t>
            </a:r>
            <a:endParaRPr lang="de-DE"/>
          </a:p>
        </p:txBody>
      </p:sp>
    </p:spTree>
    <p:extLst>
      <p:ext uri="{BB962C8B-B14F-4D97-AF65-F5344CB8AC3E}">
        <p14:creationId xmlns:p14="http://schemas.microsoft.com/office/powerpoint/2010/main" val="212769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000108"/>
            <a:ext cx="8229600" cy="5126055"/>
          </a:xfrm>
        </p:spPr>
        <p:txBody>
          <a:bodyPr>
            <a:normAutofit fontScale="40000" lnSpcReduction="20000"/>
          </a:bodyPr>
          <a:lstStyle/>
          <a:p>
            <a:pPr marL="0">
              <a:buNone/>
            </a:pPr>
            <a:r>
              <a:rPr lang="de-DE" sz="5000" b="1" smtClean="0"/>
              <a:t>Im Leitfaden finden sich rd. 50 allgemeine Leitsätze und Empfehlungen zu den Themen:</a:t>
            </a:r>
            <a:endParaRPr lang="de-DE" sz="5000" smtClean="0"/>
          </a:p>
          <a:p>
            <a:pPr>
              <a:buNone/>
            </a:pPr>
            <a:r>
              <a:rPr lang="de-DE" sz="4200" b="1" smtClean="0"/>
              <a:t> </a:t>
            </a:r>
            <a:endParaRPr lang="de-DE" sz="4200" smtClean="0"/>
          </a:p>
          <a:p>
            <a:pPr>
              <a:buNone/>
            </a:pPr>
            <a:r>
              <a:rPr lang="de-DE" smtClean="0"/>
              <a:t>  </a:t>
            </a:r>
            <a:r>
              <a:rPr lang="de-DE" sz="4500" smtClean="0"/>
              <a:t>Allgemeine Grundsätze des Umwelt- und Naturschutzes in öffentlichen Grünanlagen</a:t>
            </a:r>
          </a:p>
          <a:p>
            <a:pPr>
              <a:buNone/>
            </a:pPr>
            <a:r>
              <a:rPr lang="de-DE" sz="4500" smtClean="0"/>
              <a:t> </a:t>
            </a:r>
          </a:p>
          <a:p>
            <a:pPr>
              <a:buFont typeface="Wingdings" pitchFamily="2" charset="2"/>
              <a:buChar char="Ø"/>
            </a:pPr>
            <a:r>
              <a:rPr lang="de-DE" sz="4500" smtClean="0"/>
              <a:t>Rasen- und Wiesenflächen</a:t>
            </a:r>
          </a:p>
          <a:p>
            <a:pPr>
              <a:buNone/>
            </a:pPr>
            <a:r>
              <a:rPr lang="de-DE" sz="4500" smtClean="0"/>
              <a:t> </a:t>
            </a:r>
          </a:p>
          <a:p>
            <a:pPr>
              <a:buFont typeface="Wingdings" pitchFamily="2" charset="2"/>
              <a:buChar char="Ø"/>
            </a:pPr>
            <a:r>
              <a:rPr lang="de-DE" sz="4500" smtClean="0"/>
              <a:t>Staudenpflanzungen</a:t>
            </a:r>
          </a:p>
          <a:p>
            <a:pPr>
              <a:buNone/>
            </a:pPr>
            <a:r>
              <a:rPr lang="de-DE" sz="4500" smtClean="0"/>
              <a:t> </a:t>
            </a:r>
          </a:p>
          <a:p>
            <a:pPr>
              <a:buFont typeface="Wingdings" pitchFamily="2" charset="2"/>
              <a:buChar char="Ø"/>
            </a:pPr>
            <a:r>
              <a:rPr lang="de-DE" sz="4500" smtClean="0"/>
              <a:t>Strauchpflanzungen und Gehölzränder</a:t>
            </a:r>
          </a:p>
          <a:p>
            <a:pPr>
              <a:buNone/>
            </a:pPr>
            <a:r>
              <a:rPr lang="de-DE" sz="4500" smtClean="0"/>
              <a:t> </a:t>
            </a:r>
          </a:p>
          <a:p>
            <a:pPr>
              <a:buFont typeface="Wingdings" pitchFamily="2" charset="2"/>
              <a:buChar char="Ø"/>
            </a:pPr>
            <a:r>
              <a:rPr lang="de-DE" sz="4500" smtClean="0"/>
              <a:t>Straßenbegleitgrün</a:t>
            </a:r>
          </a:p>
          <a:p>
            <a:pPr>
              <a:buNone/>
            </a:pPr>
            <a:r>
              <a:rPr lang="de-DE" sz="4500" smtClean="0"/>
              <a:t> </a:t>
            </a:r>
          </a:p>
          <a:p>
            <a:pPr>
              <a:buFont typeface="Wingdings" pitchFamily="2" charset="2"/>
              <a:buChar char="Ø"/>
            </a:pPr>
            <a:r>
              <a:rPr lang="de-DE" sz="4500" smtClean="0"/>
              <a:t>Ruderal- und Sukzessionsflächen</a:t>
            </a:r>
          </a:p>
          <a:p>
            <a:pPr>
              <a:buNone/>
            </a:pPr>
            <a:r>
              <a:rPr lang="de-DE" sz="4500" smtClean="0"/>
              <a:t>  </a:t>
            </a:r>
          </a:p>
          <a:p>
            <a:pPr marL="0">
              <a:buNone/>
            </a:pPr>
            <a:r>
              <a:rPr lang="de-DE" sz="4500" smtClean="0"/>
              <a:t>Eine Auswahl dieser Leitsätze und Empfehlungen ( </a:t>
            </a:r>
            <a:r>
              <a:rPr lang="de-DE" sz="4500" i="1" smtClean="0"/>
              <a:t>kursiv</a:t>
            </a:r>
            <a:r>
              <a:rPr lang="de-DE" sz="4500" smtClean="0"/>
              <a:t> ) wurde im Folgenden mit der Praxis der Pflege öffentlicher Grünanlagen der Stadt Braunschweig abgeglichen.</a:t>
            </a:r>
          </a:p>
          <a:p>
            <a:endParaRPr lang="de-DE"/>
          </a:p>
        </p:txBody>
      </p:sp>
    </p:spTree>
    <p:extLst>
      <p:ext uri="{BB962C8B-B14F-4D97-AF65-F5344CB8AC3E}">
        <p14:creationId xmlns:p14="http://schemas.microsoft.com/office/powerpoint/2010/main" val="2911780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571480"/>
            <a:ext cx="8229600" cy="5643602"/>
          </a:xfrm>
        </p:spPr>
        <p:txBody>
          <a:bodyPr>
            <a:normAutofit fontScale="40000" lnSpcReduction="20000"/>
          </a:bodyPr>
          <a:lstStyle/>
          <a:p>
            <a:pPr marL="0">
              <a:buNone/>
            </a:pPr>
            <a:r>
              <a:rPr lang="de-DE" sz="5500" b="1" dirty="0" smtClean="0"/>
              <a:t>Allgemeine Grundsätze des Umwelt- und Naturschutzes in </a:t>
            </a:r>
            <a:r>
              <a:rPr lang="de-DE" sz="5500" b="1" dirty="0" err="1" smtClean="0"/>
              <a:t>öffent-lichen</a:t>
            </a:r>
            <a:r>
              <a:rPr lang="de-DE" sz="5500" b="1" dirty="0" smtClean="0"/>
              <a:t> Grünanlagen</a:t>
            </a:r>
            <a:endParaRPr lang="de-DE" sz="5500" dirty="0" smtClean="0"/>
          </a:p>
          <a:p>
            <a:pPr marL="0">
              <a:buNone/>
            </a:pPr>
            <a:r>
              <a:rPr lang="de-DE" dirty="0" smtClean="0"/>
              <a:t>  </a:t>
            </a:r>
          </a:p>
          <a:p>
            <a:pPr marL="0">
              <a:buNone/>
            </a:pPr>
            <a:endParaRPr lang="de-DE" dirty="0" smtClean="0"/>
          </a:p>
          <a:p>
            <a:pPr marL="0">
              <a:buFont typeface="Wingdings" pitchFamily="2" charset="2"/>
              <a:buChar char="Ø"/>
            </a:pPr>
            <a:r>
              <a:rPr lang="de-DE" sz="4500" i="1" dirty="0" smtClean="0"/>
              <a:t>Bodenversiegelung durch Wegebau ist auf ein gebrauchsnotwendiges Minimum zu reduzieren. Vorhandene Versiegelungen sollten soweit möglich entsiegelt werden.</a:t>
            </a:r>
            <a:endParaRPr lang="de-DE" sz="4500" dirty="0" smtClean="0"/>
          </a:p>
          <a:p>
            <a:pPr marL="0">
              <a:spcBef>
                <a:spcPts val="832"/>
              </a:spcBef>
              <a:buNone/>
            </a:pPr>
            <a:r>
              <a:rPr lang="de-DE" sz="4500" dirty="0" smtClean="0"/>
              <a:t>Dieser Grundsatz wird bei allen Planungen von Grün- und Parkanlagen  in Braunschweig berücksichtigt.</a:t>
            </a:r>
          </a:p>
          <a:p>
            <a:pPr marL="0">
              <a:buNone/>
            </a:pPr>
            <a:r>
              <a:rPr lang="de-DE" sz="4500" dirty="0" smtClean="0"/>
              <a:t>Entsiegelungen sind wiederholt bei Sanierungen von Anlagen  durchgeführt worden.</a:t>
            </a:r>
          </a:p>
          <a:p>
            <a:pPr marL="0">
              <a:buNone/>
            </a:pPr>
            <a:endParaRPr lang="de-DE" sz="4000" dirty="0" smtClean="0"/>
          </a:p>
          <a:p>
            <a:pPr marL="0">
              <a:buNone/>
            </a:pPr>
            <a:endParaRPr lang="de-DE" sz="4000" dirty="0" smtClean="0"/>
          </a:p>
          <a:p>
            <a:pPr marL="0">
              <a:buFont typeface="Wingdings" pitchFamily="2" charset="2"/>
              <a:buChar char="Ø"/>
            </a:pPr>
            <a:r>
              <a:rPr lang="de-DE" sz="4500" i="1" dirty="0" smtClean="0"/>
              <a:t>Wasser sollte sparsam gebraucht werden (Minimierung der Bewässerung auf ein nutzungsnotwendiges Maß).</a:t>
            </a:r>
            <a:endParaRPr lang="de-DE" sz="4500" dirty="0" smtClean="0"/>
          </a:p>
          <a:p>
            <a:pPr marL="0">
              <a:spcBef>
                <a:spcPts val="832"/>
              </a:spcBef>
              <a:buNone/>
            </a:pPr>
            <a:r>
              <a:rPr lang="de-DE" sz="4500" dirty="0" smtClean="0"/>
              <a:t>Neben den Sportrasenflächen werden in der Grünflächenpflege ausschließlich Jungbäume, Sommerblumen- und Staudenanpflanzungen bei entsprechenden Witterungslagen gewässert.</a:t>
            </a:r>
          </a:p>
          <a:p>
            <a:pPr marL="0">
              <a:buNone/>
            </a:pPr>
            <a:r>
              <a:rPr lang="de-DE" sz="4500" dirty="0" smtClean="0"/>
              <a:t> </a:t>
            </a:r>
            <a:endParaRPr lang="de-DE" sz="4000" dirty="0" smtClean="0"/>
          </a:p>
          <a:p>
            <a:pPr marL="0">
              <a:buNone/>
            </a:pPr>
            <a:endParaRPr lang="de-DE" sz="4000" dirty="0" smtClean="0"/>
          </a:p>
          <a:p>
            <a:pPr marL="0" lvl="0">
              <a:buFont typeface="Wingdings" pitchFamily="2" charset="2"/>
              <a:buChar char="Ø"/>
            </a:pPr>
            <a:r>
              <a:rPr lang="de-DE" sz="4500" i="1" dirty="0" smtClean="0"/>
              <a:t>Das </a:t>
            </a:r>
            <a:r>
              <a:rPr lang="de-DE" sz="4500" i="1" dirty="0" err="1" smtClean="0"/>
              <a:t>Herbizidverbot</a:t>
            </a:r>
            <a:r>
              <a:rPr lang="de-DE" sz="4500" i="1" dirty="0" smtClean="0"/>
              <a:t> im öffentlichen Grün ist aufrechtzuerhalten.</a:t>
            </a:r>
            <a:endParaRPr lang="de-DE" sz="4500" dirty="0" smtClean="0"/>
          </a:p>
          <a:p>
            <a:pPr marL="0">
              <a:spcBef>
                <a:spcPts val="832"/>
              </a:spcBef>
              <a:buNone/>
            </a:pPr>
            <a:r>
              <a:rPr lang="de-DE" sz="4500" dirty="0" smtClean="0"/>
              <a:t>Der Fachbereich Stadtgrün und Sport setzt Herbizide auf Sportrasenflächen, </a:t>
            </a:r>
            <a:r>
              <a:rPr lang="de-DE" sz="4500" dirty="0" err="1" smtClean="0"/>
              <a:t>Tennenlaufbahnen</a:t>
            </a:r>
            <a:r>
              <a:rPr lang="de-DE" sz="4500" dirty="0" smtClean="0"/>
              <a:t> und -spielfeldern ein. Weiterhin erfolgt der Einsatz in Gehölzpflanzungen, vorwiegend im Straßengrün.</a:t>
            </a:r>
          </a:p>
          <a:p>
            <a:pPr marL="0">
              <a:buNone/>
            </a:pPr>
            <a:endParaRPr lang="de-DE" sz="3800" dirty="0"/>
          </a:p>
        </p:txBody>
      </p:sp>
    </p:spTree>
    <p:extLst>
      <p:ext uri="{BB962C8B-B14F-4D97-AF65-F5344CB8AC3E}">
        <p14:creationId xmlns:p14="http://schemas.microsoft.com/office/powerpoint/2010/main" val="946585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785794"/>
            <a:ext cx="8229600" cy="5500726"/>
          </a:xfrm>
        </p:spPr>
        <p:txBody>
          <a:bodyPr>
            <a:normAutofit/>
          </a:bodyPr>
          <a:lstStyle/>
          <a:p>
            <a:pPr marL="0">
              <a:lnSpc>
                <a:spcPct val="90000"/>
              </a:lnSpc>
              <a:buNone/>
            </a:pPr>
            <a:r>
              <a:rPr lang="de-DE" sz="1800" dirty="0" smtClean="0"/>
              <a:t>Um ohne den Einsatz von Herbiziden einen annähernd gleichen Pflegestandard zu halten, würden nach einer ersten groben Schätzung ca. 325.000 € zusätzliche Personal- und Sachkosten jährlich anfallen, wobei der </a:t>
            </a:r>
            <a:r>
              <a:rPr lang="de-DE" sz="1800" dirty="0" err="1" smtClean="0"/>
              <a:t>Herbizideinsatz</a:t>
            </a:r>
            <a:r>
              <a:rPr lang="de-DE" sz="1800" dirty="0" smtClean="0"/>
              <a:t> auf Tennen- und im Bedarfsfall Sportrasenflächen alternativlos und daher ein Verzicht hierauf nicht in der Folgekostenschätzung enthalten ist.</a:t>
            </a:r>
          </a:p>
          <a:p>
            <a:pPr marL="0" lvl="0">
              <a:buNone/>
            </a:pPr>
            <a:endParaRPr lang="de-DE" sz="1600" i="1" dirty="0" smtClean="0"/>
          </a:p>
          <a:p>
            <a:pPr marL="0" lvl="0">
              <a:buNone/>
            </a:pPr>
            <a:endParaRPr lang="de-DE" sz="1600" i="1" dirty="0" smtClean="0"/>
          </a:p>
          <a:p>
            <a:pPr marL="0" lvl="0">
              <a:lnSpc>
                <a:spcPct val="80000"/>
              </a:lnSpc>
              <a:buFont typeface="Wingdings" pitchFamily="2" charset="2"/>
              <a:buChar char="Ø"/>
            </a:pPr>
            <a:r>
              <a:rPr lang="de-DE" sz="1800" i="1" dirty="0" smtClean="0"/>
              <a:t>Energiesparen durch den Einsatz entsprechender Geräte und Fahrzeuge. Maschinen mit schadstoffarmer Motorleistung verwenden.</a:t>
            </a:r>
            <a:endParaRPr lang="de-DE" sz="1800" dirty="0" smtClean="0"/>
          </a:p>
          <a:p>
            <a:pPr marL="0">
              <a:lnSpc>
                <a:spcPct val="90000"/>
              </a:lnSpc>
              <a:spcBef>
                <a:spcPts val="832"/>
              </a:spcBef>
              <a:buNone/>
            </a:pPr>
            <a:r>
              <a:rPr lang="de-DE" sz="1800" dirty="0" smtClean="0"/>
              <a:t>Die Stadt Braunschweig wird zur Erreichung dieser Ziele zwischen 2008 und 2015 rund 8,7 Mio. € im Rahmen des Aktionsplans Luftreinhaltung in die Fahrzeugflotte und den Maschinen- und Gerätepark der Stadt und damit natürlich auch in den der Grünflächenunterhaltung investieren.</a:t>
            </a:r>
          </a:p>
          <a:p>
            <a:pPr marL="0">
              <a:buNone/>
            </a:pPr>
            <a:r>
              <a:rPr lang="de-DE" sz="1800" dirty="0" smtClean="0"/>
              <a:t> </a:t>
            </a:r>
            <a:endParaRPr lang="de-DE" sz="1600" dirty="0" smtClean="0"/>
          </a:p>
          <a:p>
            <a:pPr marL="0">
              <a:buNone/>
            </a:pPr>
            <a:endParaRPr lang="de-DE" sz="1600" dirty="0" smtClean="0"/>
          </a:p>
          <a:p>
            <a:pPr marL="0" lvl="0">
              <a:lnSpc>
                <a:spcPct val="80000"/>
              </a:lnSpc>
              <a:buFont typeface="Wingdings" pitchFamily="2" charset="2"/>
              <a:buChar char="Ø"/>
            </a:pPr>
            <a:r>
              <a:rPr lang="de-DE" sz="1800" i="1" dirty="0" smtClean="0"/>
              <a:t>Förderung von Gehölzbeständen als klimawirksamste Vegetationsstruktur (Grünvolumen)</a:t>
            </a:r>
            <a:endParaRPr lang="de-DE" sz="1800" dirty="0" smtClean="0"/>
          </a:p>
          <a:p>
            <a:pPr marL="0">
              <a:lnSpc>
                <a:spcPct val="80000"/>
              </a:lnSpc>
              <a:spcBef>
                <a:spcPts val="832"/>
              </a:spcBef>
              <a:buNone/>
            </a:pPr>
            <a:r>
              <a:rPr lang="de-DE" sz="1800" dirty="0" smtClean="0"/>
              <a:t>Zwischen 2009 und 2013 wurden rund 2 300 Einzelbäume und 68 000 m² strauch- und waldartige Pflanzungen </a:t>
            </a:r>
            <a:r>
              <a:rPr lang="de-DE" sz="1800" smtClean="0"/>
              <a:t>durch den Fachbereich </a:t>
            </a:r>
            <a:r>
              <a:rPr lang="de-DE" sz="1800" dirty="0" smtClean="0"/>
              <a:t>Stadtgrün und Sport gepflanzt.</a:t>
            </a:r>
          </a:p>
          <a:p>
            <a:endParaRPr lang="de-DE" dirty="0"/>
          </a:p>
        </p:txBody>
      </p:sp>
    </p:spTree>
    <p:extLst>
      <p:ext uri="{BB962C8B-B14F-4D97-AF65-F5344CB8AC3E}">
        <p14:creationId xmlns:p14="http://schemas.microsoft.com/office/powerpoint/2010/main" val="946585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142984"/>
            <a:ext cx="8229600" cy="4983179"/>
          </a:xfrm>
        </p:spPr>
        <p:txBody>
          <a:bodyPr>
            <a:normAutofit fontScale="55000" lnSpcReduction="20000"/>
          </a:bodyPr>
          <a:lstStyle/>
          <a:p>
            <a:pPr marL="0">
              <a:buNone/>
            </a:pPr>
            <a:r>
              <a:rPr lang="de-DE" sz="4000" b="1" dirty="0" smtClean="0"/>
              <a:t>Rasen- und Wiesenflächen</a:t>
            </a:r>
            <a:endParaRPr lang="de-DE" sz="4000" dirty="0" smtClean="0"/>
          </a:p>
          <a:p>
            <a:pPr marL="0">
              <a:buNone/>
            </a:pPr>
            <a:r>
              <a:rPr lang="de-DE" dirty="0" smtClean="0"/>
              <a:t> </a:t>
            </a:r>
          </a:p>
          <a:p>
            <a:pPr marL="0">
              <a:buNone/>
            </a:pPr>
            <a:endParaRPr lang="de-DE" dirty="0" smtClean="0"/>
          </a:p>
          <a:p>
            <a:pPr marL="0" lvl="0">
              <a:buFont typeface="Wingdings" pitchFamily="2" charset="2"/>
              <a:buChar char="Ø"/>
            </a:pPr>
            <a:r>
              <a:rPr lang="de-DE" i="1" dirty="0" smtClean="0"/>
              <a:t>Öffentliche Grünanlagen sollten durch eine Diversifizierung der Parkstrukturen und ihrer spezifischen Pflege einen Beitrag zur Standort- und Biotopvielfalt im Siedlungsbereich leisten. Parkrasen und -wiesen sollten differenziert gepflegt werden.</a:t>
            </a:r>
            <a:endParaRPr lang="de-DE" dirty="0" smtClean="0"/>
          </a:p>
          <a:p>
            <a:pPr marL="0">
              <a:spcBef>
                <a:spcPts val="832"/>
              </a:spcBef>
              <a:buNone/>
            </a:pPr>
            <a:r>
              <a:rPr lang="de-DE" dirty="0" smtClean="0"/>
              <a:t>In den Grün- und Parkanlagen der Stadt Braunschweig befinden sich vielfältige Beispiele für die Diversifizierung von Strukturen und einer entsprechend differenzierten Pflege (z. B. Westpark, </a:t>
            </a:r>
            <a:r>
              <a:rPr lang="de-DE" dirty="0" err="1" smtClean="0"/>
              <a:t>Heidbergpark</a:t>
            </a:r>
            <a:r>
              <a:rPr lang="de-DE" dirty="0" smtClean="0"/>
              <a:t>, Prinz-Albrecht-Park, siedlungsnahe Grünanlagen in </a:t>
            </a:r>
            <a:r>
              <a:rPr lang="de-DE" dirty="0" err="1" smtClean="0"/>
              <a:t>Broitzem</a:t>
            </a:r>
            <a:r>
              <a:rPr lang="de-DE" dirty="0" smtClean="0"/>
              <a:t>, </a:t>
            </a:r>
            <a:r>
              <a:rPr lang="de-DE" dirty="0" err="1" smtClean="0"/>
              <a:t>Timmerlah</a:t>
            </a:r>
            <a:r>
              <a:rPr lang="de-DE" dirty="0" smtClean="0"/>
              <a:t> </a:t>
            </a:r>
            <a:r>
              <a:rPr lang="de-DE" dirty="0" err="1" smtClean="0"/>
              <a:t>Mascherode</a:t>
            </a:r>
            <a:r>
              <a:rPr lang="de-DE" dirty="0" smtClean="0"/>
              <a:t>, </a:t>
            </a:r>
            <a:r>
              <a:rPr lang="de-DE" dirty="0" err="1" smtClean="0"/>
              <a:t>Kreißberg</a:t>
            </a:r>
            <a:r>
              <a:rPr lang="de-DE" dirty="0" smtClean="0"/>
              <a:t> im Bürgerpark).</a:t>
            </a:r>
          </a:p>
          <a:p>
            <a:pPr marL="0">
              <a:buNone/>
            </a:pPr>
            <a:r>
              <a:rPr lang="de-DE" dirty="0" smtClean="0"/>
              <a:t> </a:t>
            </a:r>
          </a:p>
          <a:p>
            <a:pPr marL="0">
              <a:buNone/>
            </a:pPr>
            <a:endParaRPr lang="de-DE" dirty="0" smtClean="0"/>
          </a:p>
          <a:p>
            <a:pPr marL="0" lvl="0">
              <a:buFont typeface="Wingdings" pitchFamily="2" charset="2"/>
              <a:buChar char="Ø"/>
            </a:pPr>
            <a:r>
              <a:rPr lang="de-DE" i="1" dirty="0" smtClean="0"/>
              <a:t>Bei Schnittfrequenzen unter viermal jährlich ist das </a:t>
            </a:r>
            <a:r>
              <a:rPr lang="de-DE" i="1" dirty="0" err="1" smtClean="0"/>
              <a:t>Mähgut</a:t>
            </a:r>
            <a:r>
              <a:rPr lang="de-DE" i="1" dirty="0" smtClean="0"/>
              <a:t> von den Flächen zu entfernen.</a:t>
            </a:r>
            <a:endParaRPr lang="de-DE" dirty="0" smtClean="0"/>
          </a:p>
          <a:p>
            <a:pPr marL="0">
              <a:spcBef>
                <a:spcPts val="832"/>
              </a:spcBef>
              <a:buNone/>
            </a:pPr>
            <a:r>
              <a:rPr lang="de-DE" dirty="0" smtClean="0"/>
              <a:t>Im Rahmen des zur Verfügung stehenden Budgets können im Fachbereich Stadtgrün und Sport solch aufwendige Maßnahmen nicht mehr durchgeführt werden, so dass  das Schnittgut als </a:t>
            </a:r>
            <a:r>
              <a:rPr lang="de-DE" dirty="0" err="1" smtClean="0"/>
              <a:t>Mulchmaterial</a:t>
            </a:r>
            <a:r>
              <a:rPr lang="de-DE" dirty="0" smtClean="0"/>
              <a:t> auf den Flächen verbleibt.</a:t>
            </a:r>
          </a:p>
          <a:p>
            <a:endParaRPr lang="de-DE" dirty="0"/>
          </a:p>
        </p:txBody>
      </p:sp>
    </p:spTree>
    <p:extLst>
      <p:ext uri="{BB962C8B-B14F-4D97-AF65-F5344CB8AC3E}">
        <p14:creationId xmlns:p14="http://schemas.microsoft.com/office/powerpoint/2010/main" val="2643580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928670"/>
            <a:ext cx="8229600" cy="5197493"/>
          </a:xfrm>
        </p:spPr>
        <p:txBody>
          <a:bodyPr>
            <a:normAutofit fontScale="55000" lnSpcReduction="20000"/>
          </a:bodyPr>
          <a:lstStyle/>
          <a:p>
            <a:pPr marL="0">
              <a:buNone/>
            </a:pPr>
            <a:r>
              <a:rPr lang="de-DE" sz="4000" b="1" dirty="0" smtClean="0"/>
              <a:t>Staudenpflanzungen</a:t>
            </a:r>
            <a:endParaRPr lang="de-DE" sz="4000" dirty="0" smtClean="0"/>
          </a:p>
          <a:p>
            <a:pPr marL="0">
              <a:buNone/>
            </a:pPr>
            <a:r>
              <a:rPr lang="de-DE" dirty="0" smtClean="0"/>
              <a:t> </a:t>
            </a:r>
          </a:p>
          <a:p>
            <a:pPr marL="0">
              <a:buNone/>
            </a:pPr>
            <a:endParaRPr lang="de-DE" dirty="0" smtClean="0"/>
          </a:p>
          <a:p>
            <a:pPr marL="0" lvl="0">
              <a:buFont typeface="Wingdings" pitchFamily="2" charset="2"/>
              <a:buChar char="Ø"/>
            </a:pPr>
            <a:r>
              <a:rPr lang="de-DE" sz="3300" i="1" dirty="0" smtClean="0"/>
              <a:t>Anpassung der </a:t>
            </a:r>
            <a:r>
              <a:rPr lang="de-DE" sz="3300" i="1" dirty="0" err="1" smtClean="0"/>
              <a:t>Beetflächen</a:t>
            </a:r>
            <a:r>
              <a:rPr lang="de-DE" sz="3300" i="1" dirty="0" smtClean="0"/>
              <a:t> an die vorhandenen Pflegekapazitäten, Beachtung der Lebensraumansprüche und empfohlenen Pflanzendichte der Arten und Sorten bei der Neuanlage von Staudenpflanzungen.</a:t>
            </a:r>
            <a:endParaRPr lang="de-DE" sz="3300" dirty="0" smtClean="0"/>
          </a:p>
          <a:p>
            <a:pPr marL="0">
              <a:spcBef>
                <a:spcPts val="832"/>
              </a:spcBef>
              <a:buNone/>
            </a:pPr>
            <a:r>
              <a:rPr lang="de-DE" sz="3300" dirty="0" smtClean="0"/>
              <a:t>Diese Grundsätze werden  bei der Planung und Neuanlage von Staudenpflanzungen berücksichtigt. Die Auswahl der Pflanzen richtet sich neben den Lebensraumansprüchen vor allen Dingen auch  nach den gemachten Erfahrungen im Umgang mit Staudenanpflanzungen, Abstimmung auf die Pflegekapazitäten.</a:t>
            </a:r>
          </a:p>
          <a:p>
            <a:pPr marL="0">
              <a:buNone/>
            </a:pPr>
            <a:r>
              <a:rPr lang="de-DE" sz="3300" dirty="0" smtClean="0"/>
              <a:t> </a:t>
            </a:r>
          </a:p>
          <a:p>
            <a:pPr marL="0">
              <a:buNone/>
            </a:pPr>
            <a:endParaRPr lang="de-DE" dirty="0" smtClean="0"/>
          </a:p>
          <a:p>
            <a:pPr marL="0" lvl="0">
              <a:buFont typeface="Wingdings" pitchFamily="2" charset="2"/>
              <a:buChar char="Ø"/>
            </a:pPr>
            <a:r>
              <a:rPr lang="de-DE" sz="3300" i="1" dirty="0" smtClean="0"/>
              <a:t>Verzicht auf Rasen- und Wiesenmahd im Saum- und Traufbereich angrenzender Gehölze zur Entwicklung von Hochstaudenfluren</a:t>
            </a:r>
            <a:endParaRPr lang="de-DE" sz="3300" dirty="0" smtClean="0"/>
          </a:p>
          <a:p>
            <a:pPr marL="0">
              <a:spcBef>
                <a:spcPts val="832"/>
              </a:spcBef>
              <a:buNone/>
            </a:pPr>
            <a:r>
              <a:rPr lang="de-DE" sz="3300" dirty="0" smtClean="0"/>
              <a:t>In der Grünflächenpflege in Braunschweig wird weitestgehend auf die Mahd im Saum- und Traufbereich angrenzender Gehölze zur Entwicklung von Hochstaudenfluren verzichtet.</a:t>
            </a:r>
          </a:p>
          <a:p>
            <a:pPr marL="0">
              <a:buNone/>
            </a:pPr>
            <a:r>
              <a:rPr lang="de-DE" sz="3300" dirty="0" smtClean="0"/>
              <a:t> </a:t>
            </a:r>
          </a:p>
          <a:p>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000109"/>
            <a:ext cx="8229600" cy="5000660"/>
          </a:xfrm>
        </p:spPr>
        <p:txBody>
          <a:bodyPr>
            <a:normAutofit fontScale="85000" lnSpcReduction="20000"/>
          </a:bodyPr>
          <a:lstStyle/>
          <a:p>
            <a:pPr marL="0">
              <a:buNone/>
            </a:pPr>
            <a:r>
              <a:rPr lang="de-DE" sz="2600" b="1" dirty="0" smtClean="0"/>
              <a:t>Strauchpflanzungen und Gehölzränder</a:t>
            </a:r>
            <a:endParaRPr lang="de-DE" sz="2600" dirty="0" smtClean="0"/>
          </a:p>
          <a:p>
            <a:pPr marL="0">
              <a:buNone/>
            </a:pPr>
            <a:r>
              <a:rPr lang="de-DE" dirty="0" smtClean="0"/>
              <a:t> </a:t>
            </a:r>
            <a:endParaRPr lang="de-DE" sz="2600" dirty="0" smtClean="0"/>
          </a:p>
          <a:p>
            <a:pPr marL="0">
              <a:buNone/>
            </a:pPr>
            <a:endParaRPr lang="de-DE" sz="2600" dirty="0" smtClean="0"/>
          </a:p>
          <a:p>
            <a:pPr marL="0" lvl="0">
              <a:buFont typeface="Wingdings" pitchFamily="2" charset="2"/>
              <a:buChar char="Ø"/>
            </a:pPr>
            <a:r>
              <a:rPr lang="de-DE" sz="2100" i="1" dirty="0" smtClean="0"/>
              <a:t>Bei der Pflanzung der Gehölze ist ihre artspezifische Wuchsdynamik einzuplanen, um spätere Pflegeeingriffe zu minimieren (weite Pflanzabstände, Artenwahl nach zur Verfügung stehendem Wuchsraum).</a:t>
            </a:r>
            <a:endParaRPr lang="de-DE" sz="2100" dirty="0" smtClean="0"/>
          </a:p>
          <a:p>
            <a:pPr marL="0">
              <a:spcBef>
                <a:spcPts val="832"/>
              </a:spcBef>
              <a:buNone/>
            </a:pPr>
            <a:r>
              <a:rPr lang="de-DE" sz="2100" dirty="0" smtClean="0"/>
              <a:t>Diesem Grundsatz wird bei der Pflanzplanung gefolgt. </a:t>
            </a:r>
            <a:r>
              <a:rPr lang="de-DE" sz="2100" dirty="0"/>
              <a:t>Lediglich im </a:t>
            </a:r>
            <a:r>
              <a:rPr lang="de-DE" sz="2100" dirty="0" smtClean="0"/>
              <a:t>siedlungsnahen Bereich werden bei Baum- / Strauchpflanzungen geringere Pflanzabstände gewählt, um schneller zu einem Bodenschluss zu kommen. </a:t>
            </a:r>
          </a:p>
          <a:p>
            <a:pPr marL="0">
              <a:buNone/>
            </a:pPr>
            <a:endParaRPr lang="de-DE" sz="2600" dirty="0"/>
          </a:p>
          <a:p>
            <a:pPr marL="0">
              <a:buNone/>
            </a:pPr>
            <a:endParaRPr lang="de-DE" sz="2600" dirty="0" smtClean="0"/>
          </a:p>
          <a:p>
            <a:pPr marL="0" lvl="0">
              <a:buFont typeface="Wingdings" pitchFamily="2" charset="2"/>
              <a:buChar char="Ø"/>
            </a:pPr>
            <a:r>
              <a:rPr lang="de-DE" sz="2100" i="1" dirty="0" smtClean="0"/>
              <a:t>Hacken, umgraben, düngen und wässern von Gehölzbeständen sind in der Regel zu unterlassen.</a:t>
            </a:r>
            <a:endParaRPr lang="de-DE" sz="2100" dirty="0" smtClean="0"/>
          </a:p>
          <a:p>
            <a:pPr marL="0">
              <a:spcBef>
                <a:spcPts val="832"/>
              </a:spcBef>
              <a:buNone/>
            </a:pPr>
            <a:r>
              <a:rPr lang="de-DE" sz="2100" dirty="0" smtClean="0"/>
              <a:t>In der Grünflächenpflege durch die Stadt werden die aufgeführten Arbeiten in der Regel nicht durchgeführt.</a:t>
            </a:r>
          </a:p>
          <a:p>
            <a:pPr marL="0">
              <a:buNone/>
            </a:pPr>
            <a:r>
              <a:rPr lang="de-DE" dirty="0" smtClean="0"/>
              <a:t> </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42983"/>
            <a:ext cx="8229600" cy="4786347"/>
          </a:xfrm>
        </p:spPr>
        <p:txBody>
          <a:bodyPr>
            <a:normAutofit/>
          </a:bodyPr>
          <a:lstStyle/>
          <a:p>
            <a:pPr marL="0">
              <a:buNone/>
            </a:pPr>
            <a:r>
              <a:rPr lang="de-DE" sz="2200" b="1" dirty="0" smtClean="0"/>
              <a:t>Straßenbegleitgrün</a:t>
            </a:r>
            <a:endParaRPr lang="de-DE" sz="2200" dirty="0" smtClean="0"/>
          </a:p>
          <a:p>
            <a:pPr marL="0">
              <a:buNone/>
            </a:pPr>
            <a:r>
              <a:rPr lang="de-DE" b="1" dirty="0" smtClean="0"/>
              <a:t> </a:t>
            </a:r>
            <a:endParaRPr lang="de-DE" sz="1800" b="1" dirty="0" smtClean="0"/>
          </a:p>
          <a:p>
            <a:pPr marL="0">
              <a:lnSpc>
                <a:spcPct val="80000"/>
              </a:lnSpc>
              <a:buFont typeface="Wingdings" pitchFamily="2" charset="2"/>
              <a:buChar char="Ø"/>
            </a:pPr>
            <a:r>
              <a:rPr lang="de-DE" sz="1800" i="1" dirty="0" smtClean="0"/>
              <a:t>Bestände aus bodendeckenden Ziergehölzen sind, wo möglich, in </a:t>
            </a:r>
            <a:r>
              <a:rPr lang="de-DE" sz="1800" i="1" dirty="0" err="1" smtClean="0"/>
              <a:t>Ruderalfluren</a:t>
            </a:r>
            <a:r>
              <a:rPr lang="de-DE" sz="1800" i="1" dirty="0" smtClean="0"/>
              <a:t> oder in Wiesen- bzw. Landschaftsrasen zu überführen.</a:t>
            </a:r>
            <a:endParaRPr lang="de-DE" sz="1800" dirty="0" smtClean="0"/>
          </a:p>
          <a:p>
            <a:pPr marL="0">
              <a:lnSpc>
                <a:spcPct val="80000"/>
              </a:lnSpc>
              <a:spcBef>
                <a:spcPts val="832"/>
              </a:spcBef>
              <a:buNone/>
            </a:pPr>
            <a:r>
              <a:rPr lang="de-DE" sz="1800" dirty="0" smtClean="0"/>
              <a:t>Dies ist in den vergangenen Jahren  in einer Vielzahl Straßen begleitender Pflanzungen vollzogen worden.</a:t>
            </a:r>
          </a:p>
          <a:p>
            <a:pPr marL="0">
              <a:buNone/>
            </a:pPr>
            <a:r>
              <a:rPr lang="de-DE" sz="1900" dirty="0" smtClean="0"/>
              <a:t> </a:t>
            </a:r>
            <a:endParaRPr lang="de-DE" sz="1800" dirty="0" smtClean="0"/>
          </a:p>
          <a:p>
            <a:pPr marL="0" lvl="0">
              <a:lnSpc>
                <a:spcPct val="80000"/>
              </a:lnSpc>
              <a:buNone/>
            </a:pPr>
            <a:endParaRPr lang="de-DE" sz="1800" i="1" dirty="0" smtClean="0"/>
          </a:p>
          <a:p>
            <a:pPr marL="0" lvl="0">
              <a:lnSpc>
                <a:spcPct val="80000"/>
              </a:lnSpc>
              <a:buFont typeface="Wingdings" pitchFamily="2" charset="2"/>
              <a:buChar char="Ø"/>
            </a:pPr>
            <a:r>
              <a:rPr lang="de-DE" sz="1800" i="1" dirty="0" smtClean="0"/>
              <a:t>Krautige Spontanvegetation auf Baumscheiben sollte geduldet, Pflegemaßnahmen minimiert werden, sofern dies nicht zu Sichtbehinderungen führt.</a:t>
            </a:r>
            <a:endParaRPr lang="de-DE" sz="1800" dirty="0" smtClean="0"/>
          </a:p>
          <a:p>
            <a:pPr marL="0">
              <a:lnSpc>
                <a:spcPct val="80000"/>
              </a:lnSpc>
              <a:spcBef>
                <a:spcPts val="832"/>
              </a:spcBef>
              <a:buNone/>
            </a:pPr>
            <a:r>
              <a:rPr lang="de-DE" sz="1800" dirty="0" smtClean="0"/>
              <a:t>Dies wird auf einer Vielzahl von Baumscheiben im Stadtgebiet so praktiziert.</a:t>
            </a:r>
          </a:p>
          <a:p>
            <a:pPr marL="0">
              <a:buNone/>
            </a:pP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a:xfrm>
            <a:off x="457200" y="1357299"/>
            <a:ext cx="8229600" cy="4214842"/>
          </a:xfrm>
        </p:spPr>
        <p:txBody>
          <a:bodyPr>
            <a:normAutofit/>
          </a:bodyPr>
          <a:lstStyle/>
          <a:p>
            <a:pPr marL="0">
              <a:buNone/>
            </a:pPr>
            <a:r>
              <a:rPr lang="de-DE" sz="2200" b="1" dirty="0" err="1" smtClean="0"/>
              <a:t>Ruderal</a:t>
            </a:r>
            <a:r>
              <a:rPr lang="de-DE" sz="2200" b="1" dirty="0" smtClean="0"/>
              <a:t> und Sukzession</a:t>
            </a:r>
            <a:endParaRPr lang="de-DE" sz="2200" dirty="0" smtClean="0"/>
          </a:p>
          <a:p>
            <a:pPr marL="0">
              <a:buNone/>
            </a:pPr>
            <a:r>
              <a:rPr lang="de-DE" sz="2100" dirty="0" smtClean="0"/>
              <a:t> </a:t>
            </a:r>
            <a:endParaRPr lang="de-DE" sz="1800" dirty="0" smtClean="0"/>
          </a:p>
          <a:p>
            <a:pPr marL="0">
              <a:buNone/>
            </a:pPr>
            <a:endParaRPr lang="de-DE" sz="1800" dirty="0" smtClean="0"/>
          </a:p>
          <a:p>
            <a:pPr marL="0">
              <a:lnSpc>
                <a:spcPct val="80000"/>
              </a:lnSpc>
              <a:buFont typeface="Wingdings" pitchFamily="2" charset="2"/>
              <a:buChar char="Ø"/>
            </a:pPr>
            <a:r>
              <a:rPr lang="de-DE" sz="1800" i="1" dirty="0" smtClean="0"/>
              <a:t>Ausweisung von Sukzessionsflächen in vorhandenen Grünanlagen ohne gärtnerische Pflegeeingriffe. Unterhaltungsmaßnahmen beschränken sich auf Wegeinstandsetzung, Verkehrssicherheit und Müllbeseitigung.</a:t>
            </a:r>
            <a:endParaRPr lang="de-DE" sz="1800" dirty="0" smtClean="0"/>
          </a:p>
          <a:p>
            <a:pPr marL="0">
              <a:lnSpc>
                <a:spcPct val="80000"/>
              </a:lnSpc>
              <a:spcBef>
                <a:spcPts val="832"/>
              </a:spcBef>
              <a:buNone/>
            </a:pPr>
            <a:r>
              <a:rPr lang="de-DE" sz="1800" dirty="0" smtClean="0"/>
              <a:t>Dieses Konzept findet sich in unterschiedlicher Form in verschiedenen Grünanlagen, so z. B. im Südstadtpark, im Westpark oder auf dem ehem. Friedhof der </a:t>
            </a:r>
            <a:r>
              <a:rPr lang="de-DE" sz="1800" dirty="0" err="1" smtClean="0"/>
              <a:t>Ref</a:t>
            </a:r>
            <a:r>
              <a:rPr lang="de-DE" sz="1800" dirty="0" smtClean="0"/>
              <a:t>. Gemeinde</a:t>
            </a:r>
          </a:p>
          <a:p>
            <a:endParaRPr lang="de-DE" dirty="0"/>
          </a:p>
        </p:txBody>
      </p:sp>
    </p:spTree>
    <p:extLst>
      <p:ext uri="{BB962C8B-B14F-4D97-AF65-F5344CB8AC3E}">
        <p14:creationId xmlns:p14="http://schemas.microsoft.com/office/powerpoint/2010/main" val="3263555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Words>
  <Application>Microsoft Office PowerPoint</Application>
  <PresentationFormat>Bildschirmpräsentation (4:3)</PresentationFormat>
  <Paragraphs>90</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Stadt Braunschweig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Wüstefeld Arno 67.2 AG 1</dc:creator>
  <cp:lastModifiedBy>Barnstorf Sebastian Politik BIBS</cp:lastModifiedBy>
  <cp:revision>25</cp:revision>
  <dcterms:created xsi:type="dcterms:W3CDTF">2014-05-15T14:20:37Z</dcterms:created>
  <dcterms:modified xsi:type="dcterms:W3CDTF">2014-05-27T13:40:29Z</dcterms:modified>
</cp:coreProperties>
</file>